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42" autoAdjust="0"/>
  </p:normalViewPr>
  <p:slideViewPr>
    <p:cSldViewPr snapToGrid="0" snapToObjects="1">
      <p:cViewPr varScale="1">
        <p:scale>
          <a:sx n="71" d="100"/>
          <a:sy n="71" d="100"/>
        </p:scale>
        <p:origin x="-20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FF391-52A0-5E4B-9F4F-3524F72AFA71}" type="datetimeFigureOut">
              <a:rPr lang="en-US" smtClean="0"/>
              <a:t>8/1/16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822C7-4DA6-6946-BB98-F1FD0A5B7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1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the daily</a:t>
            </a:r>
            <a:r>
              <a:rPr lang="en-US" baseline="0" dirty="0" smtClean="0"/>
              <a:t> loops of 6-hr accumulated Total </a:t>
            </a:r>
            <a:r>
              <a:rPr lang="en-US" baseline="0" dirty="0" err="1" smtClean="0"/>
              <a:t>Precip</a:t>
            </a:r>
            <a:r>
              <a:rPr lang="en-US" baseline="0" dirty="0" smtClean="0"/>
              <a:t>. Capability to produce figures of convective and large-scale, too. </a:t>
            </a:r>
          </a:p>
          <a:p>
            <a:r>
              <a:rPr lang="en-US" baseline="0" dirty="0" smtClean="0"/>
              <a:t>Necessary fields are saved for later aggregation for seasonal averages. </a:t>
            </a:r>
          </a:p>
          <a:p>
            <a:r>
              <a:rPr lang="en-US" baseline="0" dirty="0" smtClean="0"/>
              <a:t>Flexibility allows for additional sets of figures to be added with only a few additional lines of configuration options (2-3 lines).</a:t>
            </a:r>
          </a:p>
          <a:p>
            <a:r>
              <a:rPr lang="en-US" baseline="0" dirty="0" smtClean="0"/>
              <a:t>Options for configurable regions. Currently includes latitude bands, such as tropics and </a:t>
            </a:r>
            <a:r>
              <a:rPr lang="en-US" baseline="0" dirty="0" err="1" smtClean="0"/>
              <a:t>extratropics</a:t>
            </a:r>
            <a:r>
              <a:rPr lang="en-US" baseline="0" dirty="0" smtClean="0"/>
              <a:t> as a configuration option. Infrastructure exists to include other specific regions of interest.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822C7-4DA6-6946-BB98-F1FD0A5B7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7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a few examples of the standard graphics that are generated</a:t>
            </a:r>
            <a:r>
              <a:rPr lang="en-US" baseline="0" dirty="0" smtClean="0"/>
              <a:t> in the workflow. </a:t>
            </a:r>
          </a:p>
          <a:p>
            <a:r>
              <a:rPr lang="en-US" baseline="0" dirty="0" smtClean="0"/>
              <a:t>Similar graphics package exists to plot the Regression Test, but I don’t know that that information goes in this presentation.</a:t>
            </a:r>
          </a:p>
          <a:p>
            <a:r>
              <a:rPr lang="en-US" dirty="0" smtClean="0"/>
              <a:t>The object oriented scripts allow for </a:t>
            </a:r>
            <a:r>
              <a:rPr lang="en-US" dirty="0" err="1" smtClean="0"/>
              <a:t>flexibilty</a:t>
            </a:r>
            <a:r>
              <a:rPr lang="en-US" baseline="0" dirty="0" smtClean="0"/>
              <a:t> in generating graphics from any </a:t>
            </a:r>
            <a:r>
              <a:rPr lang="en-US" baseline="0" dirty="0" err="1" smtClean="0"/>
              <a:t>grib</a:t>
            </a:r>
            <a:r>
              <a:rPr lang="en-US" baseline="0" dirty="0" smtClean="0"/>
              <a:t> source. A top-level script calls the same sets of map objects to create each image with minimal code duplication.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822C7-4DA6-6946-BB98-F1FD0A5B76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97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C34DB2B-BA0D-1E42-A54F-236BE7014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FC34DB2B-BA0D-1E42-A54F-236BE70146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FC34DB2B-BA0D-1E42-A54F-236BE70146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FC34DB2B-BA0D-1E42-A54F-236BE7014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FC34DB2B-BA0D-1E42-A54F-236BE70146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FC34DB2B-BA0D-1E42-A54F-236BE70146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FC34DB2B-BA0D-1E42-A54F-236BE70146A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FC34DB2B-BA0D-1E42-A54F-236BE70146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FC34DB2B-BA0D-1E42-A54F-236BE70146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</p:spPr>
        <p:txBody>
          <a:bodyPr/>
          <a:lstStyle/>
          <a:p>
            <a:fld id="{FC34DB2B-BA0D-1E42-A54F-236BE70146A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  <a:prstGeom prst="ellipse">
            <a:avLst/>
          </a:prstGeom>
        </p:spPr>
        <p:txBody>
          <a:bodyPr/>
          <a:lstStyle/>
          <a:p>
            <a:fld id="{FC34DB2B-BA0D-1E42-A54F-236BE70146A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BDFF117-5D5C-164F-A519-A067AFD739A3}" type="datetimeFigureOut">
              <a:rPr lang="en-US" smtClean="0"/>
              <a:t>8/1/16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184052" y="619125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98A1D95-6074-7249-9CE1-61D0DB8B1512}" type="slidenum">
              <a:rPr lang="en-US" sz="1200" smtClean="0"/>
              <a:t>‹#›</a:t>
            </a:fld>
            <a:endParaRPr lang="en-US" sz="12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GMTB Workflow: Graphics</a:t>
            </a:r>
            <a:endParaRPr lang="en-US" dirty="0"/>
          </a:p>
        </p:txBody>
      </p:sp>
      <p:pic>
        <p:nvPicPr>
          <p:cNvPr id="6" name="Picture 5" descr="TotalPCP_Glob_ani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10307"/>
            <a:ext cx="5168931" cy="4133989"/>
          </a:xfrm>
          <a:prstGeom prst="rect">
            <a:avLst/>
          </a:prstGeom>
        </p:spPr>
      </p:pic>
      <p:pic>
        <p:nvPicPr>
          <p:cNvPr id="7" name="Picture 6" descr="TotalPCP_anim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25" y="3167426"/>
            <a:ext cx="5085656" cy="40673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9727" y="1487091"/>
            <a:ext cx="3160157" cy="1200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Standard, automated graphics on the same grids as verification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25" y="1443187"/>
            <a:ext cx="4041616" cy="430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Accumulated Total Precipitation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151785">
            <a:off x="91190" y="4639910"/>
            <a:ext cx="189682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accent4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NCEP G3 Grid</a:t>
            </a:r>
          </a:p>
        </p:txBody>
      </p:sp>
      <p:sp>
        <p:nvSpPr>
          <p:cNvPr id="12" name="TextBox 11"/>
          <p:cNvSpPr txBox="1"/>
          <p:nvPr/>
        </p:nvSpPr>
        <p:spPr>
          <a:xfrm rot="20088983">
            <a:off x="4443069" y="3279467"/>
            <a:ext cx="234957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accent4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NCEP </a:t>
            </a:r>
            <a:r>
              <a:rPr lang="en-US" dirty="0" smtClean="0"/>
              <a:t>G218 </a:t>
            </a:r>
            <a:r>
              <a:rPr lang="en-US" dirty="0"/>
              <a:t>Grid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388" y="5544340"/>
            <a:ext cx="346380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accent4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Flexible Python graphics scripts </a:t>
            </a:r>
          </a:p>
          <a:p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Configuration options for different regions (from global 0.25° grid)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0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GMTB Workflow: Graphics</a:t>
            </a:r>
            <a:endParaRPr lang="en-US" dirty="0"/>
          </a:p>
        </p:txBody>
      </p:sp>
      <p:pic>
        <p:nvPicPr>
          <p:cNvPr id="3" name="Picture 2" descr="wind250hPa_G218_2015121300_f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t="16807" r="16503" b="15159"/>
          <a:stretch/>
        </p:blipFill>
        <p:spPr>
          <a:xfrm>
            <a:off x="692310" y="1737488"/>
            <a:ext cx="3379722" cy="2477818"/>
          </a:xfrm>
          <a:prstGeom prst="rect">
            <a:avLst/>
          </a:prstGeom>
        </p:spPr>
      </p:pic>
      <p:pic>
        <p:nvPicPr>
          <p:cNvPr id="5" name="Picture 4" descr="gh500hPa_G218_2015121300_f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5" t="15547" r="15004" b="14732"/>
          <a:stretch/>
        </p:blipFill>
        <p:spPr>
          <a:xfrm>
            <a:off x="664700" y="4215306"/>
            <a:ext cx="3484136" cy="2539243"/>
          </a:xfrm>
          <a:prstGeom prst="rect">
            <a:avLst/>
          </a:prstGeom>
        </p:spPr>
      </p:pic>
      <p:pic>
        <p:nvPicPr>
          <p:cNvPr id="7" name="Picture 6" descr="2d2m_G218_2015121300_f2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15747" r="14754" b="15127"/>
          <a:stretch/>
        </p:blipFill>
        <p:spPr>
          <a:xfrm>
            <a:off x="4176446" y="4215306"/>
            <a:ext cx="3523810" cy="2517601"/>
          </a:xfrm>
          <a:prstGeom prst="rect">
            <a:avLst/>
          </a:prstGeom>
        </p:spPr>
      </p:pic>
      <p:pic>
        <p:nvPicPr>
          <p:cNvPr id="8" name="Picture 7" descr="t850hPa_G218_2015121300_f2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" t="16001" r="15037" b="15562"/>
          <a:stretch/>
        </p:blipFill>
        <p:spPr>
          <a:xfrm>
            <a:off x="4148837" y="1672116"/>
            <a:ext cx="3553210" cy="2543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809" y="1306601"/>
            <a:ext cx="3501742" cy="430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Upper air and surface fields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9874025">
            <a:off x="149313" y="2245460"/>
            <a:ext cx="13703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accent4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250 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</a:rPr>
              <a:t>hPa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 Wind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9874025">
            <a:off x="153031" y="4792735"/>
            <a:ext cx="152881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accent4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500 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</a:rPr>
              <a:t>hPa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 Height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9874025">
            <a:off x="4066564" y="2207333"/>
            <a:ext cx="152881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accent4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850 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</a:rPr>
              <a:t>hPa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 Temp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9874025">
            <a:off x="4054897" y="4747244"/>
            <a:ext cx="17178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accent4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2 m 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</a:rPr>
              <a:t>DewPt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 Temp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83139" y="2412709"/>
            <a:ext cx="1360861" cy="2292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chemeClr val="tx2"/>
                </a:solidFill>
              </a:rPr>
              <a:t>Many more…</a:t>
            </a:r>
          </a:p>
          <a:p>
            <a:pPr marL="342900" indent="-173038">
              <a:buFont typeface="Arial"/>
              <a:buChar char="•"/>
            </a:pPr>
            <a:r>
              <a:rPr lang="en-US" sz="1600" b="1" dirty="0" smtClean="0">
                <a:solidFill>
                  <a:schemeClr val="tx2"/>
                </a:solidFill>
              </a:rPr>
              <a:t>2 m: T, Td</a:t>
            </a:r>
          </a:p>
          <a:p>
            <a:pPr marL="342900" indent="-173038">
              <a:buFont typeface="Arial"/>
              <a:buChar char="•"/>
            </a:pPr>
            <a:r>
              <a:rPr lang="en-US" sz="1600" b="1" dirty="0" smtClean="0">
                <a:solidFill>
                  <a:schemeClr val="tx2"/>
                </a:solidFill>
              </a:rPr>
              <a:t>850: T, RH, HGT</a:t>
            </a:r>
          </a:p>
          <a:p>
            <a:pPr marL="342900" indent="-173038">
              <a:buFont typeface="Arial"/>
              <a:buChar char="•"/>
            </a:pPr>
            <a:r>
              <a:rPr lang="en-US" sz="1600" b="1" dirty="0" smtClean="0">
                <a:solidFill>
                  <a:schemeClr val="tx2"/>
                </a:solidFill>
              </a:rPr>
              <a:t>700: T, W</a:t>
            </a:r>
          </a:p>
          <a:p>
            <a:pPr marL="342900" indent="-173038">
              <a:buFont typeface="Arial"/>
              <a:buChar char="•"/>
            </a:pPr>
            <a:r>
              <a:rPr lang="en-US" sz="1600" b="1" dirty="0" smtClean="0">
                <a:solidFill>
                  <a:schemeClr val="tx2"/>
                </a:solidFill>
              </a:rPr>
              <a:t>500: T, HGT</a:t>
            </a:r>
          </a:p>
          <a:p>
            <a:pPr marL="342900" indent="-173038">
              <a:buFont typeface="Arial"/>
              <a:buChar char="•"/>
            </a:pPr>
            <a:r>
              <a:rPr lang="en-US" sz="1600" b="1" dirty="0" smtClean="0">
                <a:solidFill>
                  <a:schemeClr val="tx2"/>
                </a:solidFill>
              </a:rPr>
              <a:t>250: T, Wind</a:t>
            </a:r>
          </a:p>
        </p:txBody>
      </p:sp>
    </p:spTree>
    <p:extLst>
      <p:ext uri="{BB962C8B-B14F-4D97-AF65-F5344CB8AC3E}">
        <p14:creationId xmlns:p14="http://schemas.microsoft.com/office/powerpoint/2010/main" val="384899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DTC.thmx</Template>
  <TotalTime>47</TotalTime>
  <Words>260</Words>
  <Application>Microsoft Macintosh PowerPoint</Application>
  <PresentationFormat>On-screen Show (4:3)</PresentationFormat>
  <Paragraphs>28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DTC</vt:lpstr>
      <vt:lpstr>GMTB Workflow: Graphics</vt:lpstr>
      <vt:lpstr>GMTB Workflow: Graphics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GMTB Workflow: Graphics</dc:title>
  <dc:creator>Christina Holt</dc:creator>
  <cp:lastModifiedBy>Christina Holt</cp:lastModifiedBy>
  <cp:revision>5</cp:revision>
  <dcterms:created xsi:type="dcterms:W3CDTF">2016-08-01T22:13:05Z</dcterms:created>
  <dcterms:modified xsi:type="dcterms:W3CDTF">2016-08-01T23:00:17Z</dcterms:modified>
</cp:coreProperties>
</file>